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5"/>
  </p:notesMasterIdLst>
  <p:sldIdLst>
    <p:sldId id="258" r:id="rId2"/>
    <p:sldId id="266" r:id="rId3"/>
    <p:sldId id="270" r:id="rId4"/>
    <p:sldId id="261" r:id="rId5"/>
    <p:sldId id="267" r:id="rId6"/>
    <p:sldId id="275" r:id="rId7"/>
    <p:sldId id="259" r:id="rId8"/>
    <p:sldId id="272" r:id="rId9"/>
    <p:sldId id="280" r:id="rId10"/>
    <p:sldId id="263" r:id="rId11"/>
    <p:sldId id="262" r:id="rId12"/>
    <p:sldId id="276" r:id="rId13"/>
    <p:sldId id="281" r:id="rId14"/>
    <p:sldId id="257" r:id="rId15"/>
    <p:sldId id="260" r:id="rId16"/>
    <p:sldId id="277" r:id="rId17"/>
    <p:sldId id="265" r:id="rId18"/>
    <p:sldId id="264" r:id="rId19"/>
    <p:sldId id="269" r:id="rId20"/>
    <p:sldId id="271" r:id="rId21"/>
    <p:sldId id="274" r:id="rId22"/>
    <p:sldId id="278" r:id="rId23"/>
    <p:sldId id="256"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3571" autoAdjust="0"/>
  </p:normalViewPr>
  <p:slideViewPr>
    <p:cSldViewPr>
      <p:cViewPr>
        <p:scale>
          <a:sx n="76" d="100"/>
          <a:sy n="76" d="100"/>
        </p:scale>
        <p:origin x="-1206" y="60"/>
      </p:cViewPr>
      <p:guideLst>
        <p:guide orient="horz" pos="2160"/>
        <p:guide pos="2880"/>
      </p:guideLst>
    </p:cSldViewPr>
  </p:slideViewPr>
  <p:outlineViewPr>
    <p:cViewPr>
      <p:scale>
        <a:sx n="33" d="100"/>
        <a:sy n="33" d="100"/>
      </p:scale>
      <p:origin x="24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A264AB-84FD-4206-97FC-50B271EBE050}" type="datetimeFigureOut">
              <a:rPr lang="ru-RU" smtClean="0"/>
              <a:pPr/>
              <a:t>11.11.2019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006BF6-670D-4A4D-9B24-7F2C5D3B0493}" type="slidenum">
              <a:rPr lang="ru-RU" smtClean="0"/>
              <a:pPr/>
              <a:t>‹#›</a:t>
            </a:fld>
            <a:endParaRPr lang="ru-RU"/>
          </a:p>
        </p:txBody>
      </p:sp>
    </p:spTree>
    <p:extLst>
      <p:ext uri="{BB962C8B-B14F-4D97-AF65-F5344CB8AC3E}">
        <p14:creationId xmlns:p14="http://schemas.microsoft.com/office/powerpoint/2010/main" val="29377383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4006BF6-670D-4A4D-9B24-7F2C5D3B0493}" type="slidenum">
              <a:rPr lang="ru-RU" smtClean="0"/>
              <a:pPr/>
              <a:t>6</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5AD24CC7-EEFB-4F1B-B2F0-37249E0431EA}" type="datetimeFigureOut">
              <a:rPr lang="ru-RU" smtClean="0"/>
              <a:pPr/>
              <a:t>11.11.2019</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2865105F-7B7A-4CAE-8EB6-4C50438AF62E}"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AD24CC7-EEFB-4F1B-B2F0-37249E0431EA}"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2865105F-7B7A-4CAE-8EB6-4C50438AF62E}"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5AD24CC7-EEFB-4F1B-B2F0-37249E0431EA}" type="datetimeFigureOut">
              <a:rPr lang="ru-RU" smtClean="0"/>
              <a:pPr/>
              <a:t>11.11.2019</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2865105F-7B7A-4CAE-8EB6-4C50438AF62E}"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AD24CC7-EEFB-4F1B-B2F0-37249E0431EA}"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2865105F-7B7A-4CAE-8EB6-4C50438AF62E}"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AD24CC7-EEFB-4F1B-B2F0-37249E0431EA}" type="datetimeFigureOut">
              <a:rPr lang="ru-RU" smtClean="0"/>
              <a:pPr/>
              <a:t>11.11.2019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2865105F-7B7A-4CAE-8EB6-4C50438AF62E}"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AD24CC7-EEFB-4F1B-B2F0-37249E0431EA}" type="datetimeFigureOut">
              <a:rPr lang="ru-RU" smtClean="0"/>
              <a:pPr/>
              <a:t>11.11.2019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2865105F-7B7A-4CAE-8EB6-4C50438AF62E}"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5AD24CC7-EEFB-4F1B-B2F0-37249E0431EA}" type="datetimeFigureOut">
              <a:rPr lang="ru-RU" smtClean="0"/>
              <a:pPr/>
              <a:t>11.11.2019</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2865105F-7B7A-4CAE-8EB6-4C50438AF62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AD24CC7-EEFB-4F1B-B2F0-37249E0431EA}"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2865105F-7B7A-4CAE-8EB6-4C50438AF62E}"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5AD24CC7-EEFB-4F1B-B2F0-37249E0431EA}"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2865105F-7B7A-4CAE-8EB6-4C50438AF62E}" type="slidenum">
              <a:rPr lang="ru-RU" smtClean="0"/>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AD24CC7-EEFB-4F1B-B2F0-37249E0431EA}"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2865105F-7B7A-4CAE-8EB6-4C50438AF62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5AD24CC7-EEFB-4F1B-B2F0-37249E0431EA}" type="datetimeFigureOut">
              <a:rPr lang="ru-RU" smtClean="0"/>
              <a:pPr/>
              <a:t>11.11.2019</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2865105F-7B7A-4CAE-8EB6-4C50438AF62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5AD24CC7-EEFB-4F1B-B2F0-37249E0431EA}" type="datetimeFigureOut">
              <a:rPr lang="ru-RU" smtClean="0"/>
              <a:pPr/>
              <a:t>11.11.2019</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2865105F-7B7A-4CAE-8EB6-4C50438AF62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remen.flv"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14282" y="214290"/>
            <a:ext cx="2357454" cy="1143008"/>
          </a:xfrm>
        </p:spPr>
        <p:txBody>
          <a:bodyPr/>
          <a:lstStyle/>
          <a:p>
            <a:pPr algn="ctr"/>
            <a:r>
              <a:rPr lang="ru-RU" sz="2400" cap="none" dirty="0" smtClean="0">
                <a:ln w="12700">
                  <a:solidFill>
                    <a:schemeClr val="tx2">
                      <a:satMod val="155000"/>
                    </a:schemeClr>
                  </a:solidFill>
                  <a:prstDash val="solid"/>
                </a:ln>
                <a:solidFill>
                  <a:schemeClr val="tx2">
                    <a:lumMod val="50000"/>
                  </a:schemeClr>
                </a:solidFill>
                <a:effectLst>
                  <a:outerShdw blurRad="41275" dist="20320" dir="1800000" algn="tl" rotWithShape="0">
                    <a:srgbClr val="000000">
                      <a:alpha val="40000"/>
                    </a:srgbClr>
                  </a:outerShdw>
                </a:effectLst>
              </a:rPr>
              <a:t>ВОСПИТАНИЕ НЕНАСИЛИЕМ</a:t>
            </a:r>
            <a:endParaRPr lang="ru-RU" sz="2400" cap="none" dirty="0">
              <a:ln w="12700">
                <a:solidFill>
                  <a:schemeClr val="tx2">
                    <a:satMod val="155000"/>
                  </a:schemeClr>
                </a:solidFill>
                <a:prstDash val="solid"/>
              </a:ln>
              <a:solidFill>
                <a:schemeClr val="tx2">
                  <a:lumMod val="50000"/>
                </a:schemeClr>
              </a:solidFill>
              <a:effectLst>
                <a:outerShdw blurRad="41275" dist="20320" dir="1800000" algn="tl" rotWithShape="0">
                  <a:srgbClr val="000000">
                    <a:alpha val="40000"/>
                  </a:srgbClr>
                </a:outerShdw>
              </a:effectLst>
            </a:endParaRPr>
          </a:p>
        </p:txBody>
      </p:sp>
      <p:sp>
        <p:nvSpPr>
          <p:cNvPr id="3" name="Подзаголовок 2"/>
          <p:cNvSpPr>
            <a:spLocks noGrp="1"/>
          </p:cNvSpPr>
          <p:nvPr>
            <p:ph type="subTitle" idx="1"/>
          </p:nvPr>
        </p:nvSpPr>
        <p:spPr>
          <a:xfrm>
            <a:off x="0" y="3500438"/>
            <a:ext cx="2571736" cy="2016794"/>
          </a:xfrm>
        </p:spPr>
        <p:txBody>
          <a:bodyPr>
            <a:normAutofit/>
          </a:bodyPr>
          <a:lstStyle/>
          <a:p>
            <a:pPr algn="ctr"/>
            <a:r>
              <a:rPr lang="ru-RU" sz="1600" dirty="0" smtClean="0">
                <a:solidFill>
                  <a:sysClr val="windowText" lastClr="000000"/>
                </a:solidFill>
              </a:rPr>
              <a:t>Межведомственная акция</a:t>
            </a:r>
          </a:p>
          <a:p>
            <a:pPr algn="ctr"/>
            <a:endParaRPr lang="ru-RU" sz="1600" dirty="0" smtClean="0">
              <a:solidFill>
                <a:sysClr val="windowText" lastClr="000000"/>
              </a:solidFill>
            </a:endParaRPr>
          </a:p>
          <a:p>
            <a:pPr algn="ctr"/>
            <a:r>
              <a:rPr lang="ru-RU" sz="1600" dirty="0" smtClean="0">
                <a:solidFill>
                  <a:sysClr val="windowText" lastClr="000000"/>
                </a:solidFill>
              </a:rPr>
              <a:t> </a:t>
            </a:r>
            <a:r>
              <a:rPr lang="ru-RU" sz="3600" i="1" dirty="0" smtClean="0">
                <a:solidFill>
                  <a:srgbClr val="FF0000"/>
                </a:solidFill>
              </a:rPr>
              <a:t>«ЗАЩИТА» </a:t>
            </a:r>
          </a:p>
          <a:p>
            <a:pPr algn="ctr"/>
            <a:endParaRPr lang="ru-RU" sz="1600" dirty="0">
              <a:solidFill>
                <a:sysClr val="windowText" lastClr="000000"/>
              </a:solidFill>
            </a:endParaRPr>
          </a:p>
        </p:txBody>
      </p:sp>
      <p:pic>
        <p:nvPicPr>
          <p:cNvPr id="5" name="Picture 2" descr="G:\Городская СПС\Жестокое обращение с детьми\Плакаты\o.pogodina.gif"/>
          <p:cNvPicPr>
            <a:picLocks noChangeAspect="1" noChangeArrowheads="1"/>
          </p:cNvPicPr>
          <p:nvPr/>
        </p:nvPicPr>
        <p:blipFill>
          <a:blip r:embed="rId2" cstate="print"/>
          <a:srcRect/>
          <a:stretch>
            <a:fillRect/>
          </a:stretch>
        </p:blipFill>
        <p:spPr bwMode="auto">
          <a:xfrm>
            <a:off x="2714613" y="1000108"/>
            <a:ext cx="6429387" cy="4841894"/>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G:\Городская СПС\Жестокое обращение с детьми\Плакаты\a.ribakov.gif"/>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G:\Городская СПС\Жестокое обращение с детьми\Плакаты\e.dudina.gif"/>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G:\Городская СПС\Жестокое обращение с детьми\Плакаты\a.bocharov.gif"/>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G:\Городская СПС\Жестокое обращение с детьми\Плакаты\a_fahrulin2(1)-508x718.gif"/>
          <p:cNvPicPr>
            <a:picLocks noChangeAspect="1" noChangeArrowheads="1"/>
          </p:cNvPicPr>
          <p:nvPr/>
        </p:nvPicPr>
        <p:blipFill>
          <a:blip r:embed="rId2" cstate="print"/>
          <a:srcRect/>
          <a:stretch>
            <a:fillRect/>
          </a:stretch>
        </p:blipFill>
        <p:spPr bwMode="auto">
          <a:xfrm>
            <a:off x="1357290" y="19050"/>
            <a:ext cx="5715040" cy="68389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G:\Городская СПС\Жестокое обращение с детьми\Плакаты\k.panteleeva.gif"/>
          <p:cNvPicPr>
            <a:picLocks noChangeAspect="1" noChangeArrowheads="1"/>
          </p:cNvPicPr>
          <p:nvPr/>
        </p:nvPicPr>
        <p:blipFill>
          <a:blip r:embed="rId3" cstate="print"/>
          <a:srcRect/>
          <a:stretch>
            <a:fillRect/>
          </a:stretch>
        </p:blipFill>
        <p:spPr bwMode="auto">
          <a:xfrm>
            <a:off x="0" y="642918"/>
            <a:ext cx="9144000" cy="6215082"/>
          </a:xfrm>
          <a:prstGeom prst="rect">
            <a:avLst/>
          </a:prstGeom>
          <a:noFill/>
        </p:spPr>
      </p:pic>
      <p:sp>
        <p:nvSpPr>
          <p:cNvPr id="3" name="Заголовок 2"/>
          <p:cNvSpPr>
            <a:spLocks noGrp="1"/>
          </p:cNvSpPr>
          <p:nvPr>
            <p:ph type="title"/>
          </p:nvPr>
        </p:nvSpPr>
        <p:spPr>
          <a:xfrm>
            <a:off x="0" y="0"/>
            <a:ext cx="9144000" cy="642918"/>
          </a:xfrm>
          <a:solidFill>
            <a:schemeClr val="bg1"/>
          </a:solidFill>
        </p:spPr>
        <p:txBody>
          <a:bodyPr>
            <a:normAutofit fontScale="90000"/>
          </a:bodyPr>
          <a:lstStyle/>
          <a:p>
            <a:r>
              <a:rPr lang="ru-RU" dirty="0" smtClean="0">
                <a:ln w="500">
                  <a:solidFill>
                    <a:srgbClr val="336600"/>
                  </a:solidFill>
                </a:ln>
                <a:solidFill>
                  <a:schemeClr val="accent6">
                    <a:lumMod val="50000"/>
                  </a:schemeClr>
                </a:solidFill>
                <a:hlinkClick r:id="rId4" action="ppaction://hlinkfile"/>
              </a:rPr>
              <a:t>Акция «ремень не метод воспитания»</a:t>
            </a:r>
            <a:endParaRPr lang="ru-RU" dirty="0">
              <a:ln w="500">
                <a:solidFill>
                  <a:srgbClr val="336600"/>
                </a:solidFill>
              </a:ln>
              <a:solidFill>
                <a:schemeClr val="accent6">
                  <a:lumMod val="50000"/>
                </a:schemeClr>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семинар по жестокости\фото\white__social_reklama_2.jpg"/>
          <p:cNvPicPr>
            <a:picLocks noGrp="1" noChangeAspect="1" noChangeArrowheads="1"/>
          </p:cNvPicPr>
          <p:nvPr>
            <p:ph idx="4294967295"/>
          </p:nvPr>
        </p:nvPicPr>
        <p:blipFill>
          <a:blip r:embed="rId2" cstate="print"/>
          <a:srcRect/>
          <a:stretch>
            <a:fillRect/>
          </a:stretch>
        </p:blipFill>
        <p:spPr bwMode="auto">
          <a:xfrm>
            <a:off x="0" y="0"/>
            <a:ext cx="9144000" cy="68418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G:\Городская СПС\Жестокое обращение с детьми\Плакаты\e.kisenkova.gif"/>
          <p:cNvPicPr>
            <a:picLocks noChangeAspect="1" noChangeArrowheads="1"/>
          </p:cNvPicPr>
          <p:nvPr/>
        </p:nvPicPr>
        <p:blipFill>
          <a:blip r:embed="rId2" cstate="print"/>
          <a:srcRect/>
          <a:stretch>
            <a:fillRect/>
          </a:stretch>
        </p:blipFill>
        <p:spPr bwMode="auto">
          <a:xfrm>
            <a:off x="0" y="0"/>
            <a:ext cx="9144000" cy="6891462"/>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2"/>
          <p:cNvSpPr>
            <a:spLocks noGrp="1"/>
          </p:cNvSpPr>
          <p:nvPr>
            <p:ph type="title"/>
          </p:nvPr>
        </p:nvSpPr>
        <p:spPr>
          <a:xfrm>
            <a:off x="214282" y="642918"/>
            <a:ext cx="7786742" cy="5643602"/>
          </a:xfrm>
        </p:spPr>
        <p:txBody>
          <a:bodyPr>
            <a:normAutofit/>
          </a:bodyPr>
          <a:lstStyle/>
          <a:p>
            <a:pPr algn="ctr"/>
            <a:r>
              <a:rPr lang="ru-RU" i="1" cap="none" dirty="0" smtClean="0">
                <a:ln w="12700">
                  <a:solidFill>
                    <a:schemeClr val="tx2">
                      <a:lumMod val="50000"/>
                    </a:schemeClr>
                  </a:solidFill>
                  <a:prstDash val="solid"/>
                </a:ln>
                <a:solidFill>
                  <a:schemeClr val="tx2">
                    <a:lumMod val="50000"/>
                  </a:schemeClr>
                </a:solidFill>
                <a:effectLst>
                  <a:outerShdw blurRad="41275" dist="20320" dir="1800000" algn="tl" rotWithShape="0">
                    <a:srgbClr val="000000">
                      <a:alpha val="40000"/>
                    </a:srgbClr>
                  </a:outerShdw>
                </a:effectLst>
              </a:rPr>
              <a:t>«Ребёнок – зеркало семьи; как в капле воды отражается солнце, так и в детях отражается нравственная чистота матери и отца».</a:t>
            </a:r>
            <a:r>
              <a:rPr lang="ru-RU" dirty="0" smtClean="0">
                <a:solidFill>
                  <a:schemeClr val="tx2">
                    <a:lumMod val="50000"/>
                  </a:schemeClr>
                </a:solidFill>
              </a:rPr>
              <a:t/>
            </a:r>
            <a:br>
              <a:rPr lang="ru-RU" dirty="0" smtClean="0">
                <a:solidFill>
                  <a:schemeClr val="tx2">
                    <a:lumMod val="50000"/>
                  </a:schemeClr>
                </a:solidFill>
              </a:rPr>
            </a:br>
            <a:r>
              <a:rPr lang="ru-RU" dirty="0" smtClean="0">
                <a:solidFill>
                  <a:schemeClr val="tx2">
                    <a:lumMod val="50000"/>
                  </a:schemeClr>
                </a:solidFill>
              </a:rPr>
              <a:t/>
            </a:r>
            <a:br>
              <a:rPr lang="ru-RU" dirty="0" smtClean="0">
                <a:solidFill>
                  <a:schemeClr val="tx2">
                    <a:lumMod val="50000"/>
                  </a:schemeClr>
                </a:solidFill>
              </a:rPr>
            </a:br>
            <a:r>
              <a:rPr lang="ru-RU" sz="2800" i="1" dirty="0" err="1" smtClean="0">
                <a:solidFill>
                  <a:schemeClr val="tx2">
                    <a:lumMod val="50000"/>
                  </a:schemeClr>
                </a:solidFill>
              </a:rPr>
              <a:t>В.а.Сухомлинский</a:t>
            </a:r>
            <a:endParaRPr lang="ru-RU" sz="2800" i="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Городская СПС\Жестокое обращение с детьми\Плакаты\a.fahrulin.gif"/>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Городская СПС\Жестокое обращение с детьми\Плакаты\a.egorov.gif"/>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G:\Городская СПС\Жестокое обращение с детьми\Плакаты\n.kristea.gif"/>
          <p:cNvPicPr>
            <a:picLocks noChangeAspect="1" noChangeArrowheads="1"/>
          </p:cNvPicPr>
          <p:nvPr/>
        </p:nvPicPr>
        <p:blipFill>
          <a:blip r:embed="rId2" cstate="print"/>
          <a:srcRect r="893" b="18750"/>
          <a:stretch>
            <a:fillRect/>
          </a:stretch>
        </p:blipFill>
        <p:spPr bwMode="auto">
          <a:xfrm>
            <a:off x="0" y="0"/>
            <a:ext cx="8171502" cy="68580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lum bright="20000"/>
          </a:blip>
          <a:srcRect l="2048" t="-1111" r="2082" b="1007"/>
          <a:stretch>
            <a:fillRect/>
          </a:stretch>
        </p:blipFill>
        <p:spPr bwMode="auto">
          <a:xfrm>
            <a:off x="467544" y="404664"/>
            <a:ext cx="7230908" cy="594928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l\Downloads\img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descr="G:\Городская СПС\Жестокое обращение с детьми\Плакаты\76133054_4451030_2928167506cbface55e991c3ac07d335.jpg"/>
          <p:cNvPicPr>
            <a:picLocks noGrp="1" noChangeAspect="1" noChangeArrowheads="1"/>
          </p:cNvPicPr>
          <p:nvPr>
            <p:ph idx="1"/>
          </p:nvPr>
        </p:nvPicPr>
        <p:blipFill>
          <a:blip r:embed="rId2" cstate="print"/>
          <a:srcRect/>
          <a:stretch>
            <a:fillRect/>
          </a:stretch>
        </p:blipFill>
        <p:spPr bwMode="auto">
          <a:xfrm>
            <a:off x="0" y="1"/>
            <a:ext cx="9144000" cy="6857999"/>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G:\Городская СПС\Жестокое обращение с детьми\Плакаты\o.erofeev.gif"/>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G:\Городская СПС\Жестокое обращение с детьми\Плакаты\a.shlik.gif"/>
          <p:cNvPicPr>
            <a:picLocks noChangeAspect="1" noChangeArrowheads="1"/>
          </p:cNvPicPr>
          <p:nvPr/>
        </p:nvPicPr>
        <p:blipFill>
          <a:blip r:embed="rId2" cstate="print"/>
          <a:srcRect/>
          <a:stretch>
            <a:fillRect/>
          </a:stretch>
        </p:blipFill>
        <p:spPr bwMode="auto">
          <a:xfrm>
            <a:off x="857224" y="0"/>
            <a:ext cx="6357982" cy="685800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Городская СПС\Жестокое обращение с детьми\Плакаты\a.lubetskiy.gif"/>
          <p:cNvPicPr>
            <a:picLocks noChangeAspect="1" noChangeArrowheads="1"/>
          </p:cNvPicPr>
          <p:nvPr/>
        </p:nvPicPr>
        <p:blipFill>
          <a:blip r:embed="rId2" cstate="print"/>
          <a:srcRect/>
          <a:stretch>
            <a:fillRect/>
          </a:stretch>
        </p:blipFill>
        <p:spPr bwMode="auto">
          <a:xfrm>
            <a:off x="0" y="0"/>
            <a:ext cx="9120860" cy="6857999"/>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G:\Городская СПС\Жестокое обращение с детьми\Плакаты\d.lubetskaya.gif"/>
          <p:cNvPicPr>
            <a:picLocks noChangeAspect="1" noChangeArrowheads="1"/>
          </p:cNvPicPr>
          <p:nvPr/>
        </p:nvPicPr>
        <p:blipFill>
          <a:blip r:embed="rId2" cstate="print"/>
          <a:srcRect/>
          <a:stretch>
            <a:fillRect/>
          </a:stretch>
        </p:blipFill>
        <p:spPr bwMode="auto">
          <a:xfrm>
            <a:off x="0" y="0"/>
            <a:ext cx="9144000" cy="6858001"/>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G:\Городская СПС\Жестокое обращение с детьми\Плакаты\e.fedorova.gif"/>
          <p:cNvPicPr>
            <a:picLocks noChangeAspect="1" noChangeArrowheads="1"/>
          </p:cNvPicPr>
          <p:nvPr/>
        </p:nvPicPr>
        <p:blipFill>
          <a:blip r:embed="rId2" cstate="print"/>
          <a:srcRect/>
          <a:stretch>
            <a:fillRect/>
          </a:stretch>
        </p:blipFill>
        <p:spPr bwMode="auto">
          <a:xfrm>
            <a:off x="18586" y="0"/>
            <a:ext cx="9125413" cy="6857999"/>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G:\Городская СПС\Жестокое обращение с детьми\Плакаты\i.laskova.gif"/>
          <p:cNvPicPr>
            <a:picLocks noChangeAspect="1" noChangeArrowheads="1"/>
          </p:cNvPicPr>
          <p:nvPr/>
        </p:nvPicPr>
        <p:blipFill>
          <a:blip r:embed="rId2" cstate="print"/>
          <a:srcRect/>
          <a:stretch>
            <a:fillRect/>
          </a:stretch>
        </p:blipFill>
        <p:spPr bwMode="auto">
          <a:xfrm>
            <a:off x="13854" y="0"/>
            <a:ext cx="9130146" cy="68580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G:\Городская СПС\Жестокое обращение с детьми\Плакаты\p.rimeykis.gif"/>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42910" y="642918"/>
            <a:ext cx="6858048" cy="439718"/>
          </a:xfrm>
        </p:spPr>
        <p:txBody>
          <a:bodyPr>
            <a:noAutofit/>
          </a:bodyPr>
          <a:lstStyle/>
          <a:p>
            <a:pPr algn="ct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ПАМЯТКА РОДИТЕЛЯМ</a:t>
            </a:r>
            <a:r>
              <a:rPr lang="ru-RU" sz="2000" dirty="0"/>
              <a:t/>
            </a:r>
            <a:br>
              <a:rPr lang="ru-RU" sz="2000" dirty="0"/>
            </a:br>
            <a:r>
              <a:rPr lang="ru-RU" sz="2000" dirty="0"/>
              <a:t>«ВОСПИТАНИЕ НЕНАСИЛИЕМ В СЕМЬЕ»</a:t>
            </a:r>
            <a:br>
              <a:rPr lang="ru-RU" sz="2000" dirty="0"/>
            </a:br>
            <a:endParaRPr lang="ru-RU" sz="2000" dirty="0"/>
          </a:p>
        </p:txBody>
      </p:sp>
      <p:sp>
        <p:nvSpPr>
          <p:cNvPr id="5" name="Содержимое 4"/>
          <p:cNvSpPr>
            <a:spLocks noGrp="1"/>
          </p:cNvSpPr>
          <p:nvPr>
            <p:ph idx="1"/>
          </p:nvPr>
        </p:nvSpPr>
        <p:spPr>
          <a:xfrm>
            <a:off x="142844" y="857232"/>
            <a:ext cx="8001056" cy="5643602"/>
          </a:xfrm>
        </p:spPr>
        <p:txBody>
          <a:bodyPr>
            <a:normAutofit fontScale="55000" lnSpcReduction="20000"/>
          </a:bodyPr>
          <a:lstStyle/>
          <a:p>
            <a:pPr algn="ctr">
              <a:buNone/>
            </a:pPr>
            <a:r>
              <a:rPr lang="ru-RU" b="1" dirty="0"/>
              <a:t>Как выйти из ситуации, когда кажется, что нужно применить наказание:</a:t>
            </a:r>
          </a:p>
          <a:p>
            <a:pPr algn="just"/>
            <a:r>
              <a:rPr lang="ru-RU" dirty="0" smtClean="0"/>
              <a:t>Прислушайтесь </a:t>
            </a:r>
            <a:r>
              <a:rPr lang="ru-RU" dirty="0"/>
              <a:t>к своему ребенку. Вникните в его проблему. Не обязательно соглашаться с точкой зрения ребенка, но благодаря родительскому вниманию он почувствует свою значимость и ощутит свое человеческое достоинство</a:t>
            </a:r>
            <a:r>
              <a:rPr lang="ru-RU" dirty="0" smtClean="0"/>
              <a:t>.</a:t>
            </a:r>
            <a:endParaRPr lang="ru-RU" dirty="0"/>
          </a:p>
          <a:p>
            <a:pPr algn="just"/>
            <a:r>
              <a:rPr lang="ru-RU" dirty="0" smtClean="0"/>
              <a:t>Принимайте </a:t>
            </a:r>
            <a:r>
              <a:rPr lang="ru-RU" dirty="0"/>
              <a:t>решения совместно с ребенком, а также дайте ему право принимать самостоятельные решения: ребенок охотнее подчиняется тем правилам, которые устанавливал сам. При этом мы не отрицаем, что некоторые решения могут принимать только родители. Предоставьте ребенку право выбора, чтобы он реально почувствовал, что волен сам выбирать из нескольких возможностей.</a:t>
            </a:r>
          </a:p>
          <a:p>
            <a:pPr algn="just"/>
            <a:r>
              <a:rPr lang="ru-RU" dirty="0" smtClean="0"/>
              <a:t>Постарайтесь </a:t>
            </a:r>
            <a:r>
              <a:rPr lang="ru-RU" dirty="0"/>
              <a:t>предупредить ситуацию или изменить ее так, чтобы ребенку не нужно было бы вести себя неправильно.</a:t>
            </a:r>
          </a:p>
          <a:p>
            <a:pPr algn="just"/>
            <a:r>
              <a:rPr lang="ru-RU" dirty="0" smtClean="0"/>
              <a:t>Предоставляйте </a:t>
            </a:r>
            <a:r>
              <a:rPr lang="ru-RU" dirty="0"/>
              <a:t>ребенку возможность отдохнуть, переключиться с одного вида деятельности на другой.</a:t>
            </a:r>
          </a:p>
          <a:p>
            <a:pPr algn="just"/>
            <a:r>
              <a:rPr lang="ru-RU" dirty="0" smtClean="0"/>
              <a:t>Требуя </a:t>
            </a:r>
            <a:r>
              <a:rPr lang="ru-RU" dirty="0"/>
              <a:t>чего-либо от ребенка, давайте ему четкие и ясные указания.</a:t>
            </a:r>
          </a:p>
          <a:p>
            <a:pPr algn="just"/>
            <a:r>
              <a:rPr lang="ru-RU" dirty="0" smtClean="0"/>
              <a:t>Не </a:t>
            </a:r>
            <a:r>
              <a:rPr lang="ru-RU" dirty="0"/>
              <a:t>возмущайтесь, если ребенок, может быть, чего-то не понял или забыл. Без раздражения, терпеливо разъясните ему суть своих требований еще раз. Ребенок нуждается в повторении.</a:t>
            </a:r>
          </a:p>
          <a:p>
            <a:pPr algn="just"/>
            <a:r>
              <a:rPr lang="ru-RU" dirty="0" smtClean="0"/>
              <a:t>Не </a:t>
            </a:r>
            <a:r>
              <a:rPr lang="ru-RU" dirty="0"/>
              <a:t>требуйте от ребенка сразу многого, дайте ему постепенно освоить весь набор ваших требований: он просто не может делать все сразу.</a:t>
            </a:r>
          </a:p>
          <a:p>
            <a:pPr algn="just"/>
            <a:r>
              <a:rPr lang="ru-RU" dirty="0" smtClean="0"/>
              <a:t>Не </a:t>
            </a:r>
            <a:r>
              <a:rPr lang="ru-RU" dirty="0"/>
              <a:t>предъявляйте ребенку непосильных требований.</a:t>
            </a:r>
          </a:p>
          <a:p>
            <a:pPr algn="just"/>
            <a:r>
              <a:rPr lang="ru-RU" dirty="0" smtClean="0"/>
              <a:t>Не </a:t>
            </a:r>
            <a:r>
              <a:rPr lang="ru-RU" dirty="0"/>
              <a:t>действуйте сгоряча. Остановитесь и проанализируйте, почему ребенок ведет себя так, а не иначе, о чем свидетельствует его поступок.</a:t>
            </a:r>
          </a:p>
          <a:p>
            <a:pPr algn="just"/>
            <a:r>
              <a:rPr lang="ru-RU" dirty="0" smtClean="0"/>
              <a:t>Подумайте</a:t>
            </a:r>
            <a:r>
              <a:rPr lang="ru-RU" dirty="0"/>
              <a:t>, чем вы можете помочь ребенку в этой ситуации.</a:t>
            </a:r>
          </a:p>
          <a:p>
            <a:pPr algn="ctr">
              <a:buNone/>
            </a:pPr>
            <a:r>
              <a:rPr lang="ru-RU" sz="5100" b="1" i="1" dirty="0">
                <a:solidFill>
                  <a:srgbClr val="FF0000"/>
                </a:solidFill>
              </a:rPr>
              <a:t>Пусть вашим основным методом воспитания будет ненасилие!</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675</TotalTime>
  <Words>290</Words>
  <Application>Microsoft Office PowerPoint</Application>
  <PresentationFormat>Экран (4:3)</PresentationFormat>
  <Paragraphs>20</Paragraphs>
  <Slides>23</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Изящная</vt:lpstr>
      <vt:lpstr>ВОСПИТАНИЕ НЕНАСИЛИЕМ</vt:lpstr>
      <vt:lpstr>Презентация PowerPoint</vt:lpstr>
      <vt:lpstr>Презентация PowerPoint</vt:lpstr>
      <vt:lpstr>Презентация PowerPoint</vt:lpstr>
      <vt:lpstr>Презентация PowerPoint</vt:lpstr>
      <vt:lpstr>Акция «ремень не метод воспитания»</vt:lpstr>
      <vt:lpstr>Презентация PowerPoint</vt:lpstr>
      <vt:lpstr>Презентация PowerPoint</vt:lpstr>
      <vt:lpstr>«Ребёнок – зеркало семьи; как в капле воды отражается солнце, так и в детях отражается нравственная чистота матери и отца».  В.а.Сухомлинский</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ПАМЯТКА РОДИТЕЛЯМ «ВОСПИТАНИЕ НЕНАСИЛИЕМ В СЕМЬЕ»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ПАМЯТКА РОДИТЕЛЯМ «ВОСПИТАНИЕ НЕНАСИЛИЕМ В СЕМЬЕ»</dc:title>
  <dc:creator>Лада</dc:creator>
  <cp:lastModifiedBy>Gal</cp:lastModifiedBy>
  <cp:revision>151</cp:revision>
  <dcterms:created xsi:type="dcterms:W3CDTF">2011-11-09T16:15:33Z</dcterms:created>
  <dcterms:modified xsi:type="dcterms:W3CDTF">2019-11-11T04:03:15Z</dcterms:modified>
</cp:coreProperties>
</file>